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37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3" r:id="rId4"/>
  </p:sldMasterIdLst>
  <p:sldIdLst>
    <p:sldId id="256" r:id="rId5"/>
    <p:sldId id="273" r:id="rId6"/>
    <p:sldId id="259" r:id="rId7"/>
    <p:sldId id="305" r:id="rId8"/>
    <p:sldId id="304" r:id="rId9"/>
    <p:sldId id="303" r:id="rId10"/>
    <p:sldId id="301" r:id="rId11"/>
    <p:sldId id="306" r:id="rId12"/>
    <p:sldId id="307" r:id="rId13"/>
    <p:sldId id="308" r:id="rId14"/>
    <p:sldId id="309" r:id="rId15"/>
    <p:sldId id="315" r:id="rId16"/>
    <p:sldId id="310" r:id="rId17"/>
    <p:sldId id="311" r:id="rId18"/>
    <p:sldId id="312" r:id="rId19"/>
    <p:sldId id="313" r:id="rId20"/>
    <p:sldId id="314" r:id="rId21"/>
    <p:sldId id="290" r:id="rId22"/>
    <p:sldId id="316" r:id="rId23"/>
    <p:sldId id="317" r:id="rId24"/>
    <p:sldId id="280" r:id="rId25"/>
    <p:sldId id="274" r:id="rId26"/>
  </p:sldIdLst>
  <p:sldSz cx="10807700" cy="7747000"/>
  <p:notesSz cx="10807700" cy="774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8D4"/>
    <a:srgbClr val="0F4890"/>
    <a:srgbClr val="061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593"/>
  </p:normalViewPr>
  <p:slideViewPr>
    <p:cSldViewPr>
      <p:cViewPr varScale="1">
        <p:scale>
          <a:sx n="70" d="100"/>
          <a:sy n="70" d="100"/>
        </p:scale>
        <p:origin x="1430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578" y="1267854"/>
            <a:ext cx="9186545" cy="2697104"/>
          </a:xfrm>
        </p:spPr>
        <p:txBody>
          <a:bodyPr anchor="b"/>
          <a:lstStyle>
            <a:lvl1pPr algn="ctr">
              <a:defRPr sz="677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963" y="4068969"/>
            <a:ext cx="8105775" cy="1870398"/>
          </a:xfrm>
        </p:spPr>
        <p:txBody>
          <a:bodyPr/>
          <a:lstStyle>
            <a:lvl1pPr marL="0" indent="0" algn="ctr">
              <a:buNone/>
              <a:defRPr sz="2711"/>
            </a:lvl1pPr>
            <a:lvl2pPr marL="516453" indent="0" algn="ctr">
              <a:buNone/>
              <a:defRPr sz="2259"/>
            </a:lvl2pPr>
            <a:lvl3pPr marL="1032906" indent="0" algn="ctr">
              <a:buNone/>
              <a:defRPr sz="2033"/>
            </a:lvl3pPr>
            <a:lvl4pPr marL="1549359" indent="0" algn="ctr">
              <a:buNone/>
              <a:defRPr sz="1807"/>
            </a:lvl4pPr>
            <a:lvl5pPr marL="2065812" indent="0" algn="ctr">
              <a:buNone/>
              <a:defRPr sz="1807"/>
            </a:lvl5pPr>
            <a:lvl6pPr marL="2582266" indent="0" algn="ctr">
              <a:buNone/>
              <a:defRPr sz="1807"/>
            </a:lvl6pPr>
            <a:lvl7pPr marL="3098719" indent="0" algn="ctr">
              <a:buNone/>
              <a:defRPr sz="1807"/>
            </a:lvl7pPr>
            <a:lvl8pPr marL="3615172" indent="0" algn="ctr">
              <a:buNone/>
              <a:defRPr sz="1807"/>
            </a:lvl8pPr>
            <a:lvl9pPr marL="4131625" indent="0" algn="ctr">
              <a:buNone/>
              <a:defRPr sz="180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950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44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34261" y="412456"/>
            <a:ext cx="2330410" cy="656522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3030" y="412456"/>
            <a:ext cx="6856135" cy="65652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8614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2C9F88-C8E1-6347-BF36-B6B5C7AC5D2D}"/>
              </a:ext>
            </a:extLst>
          </p:cNvPr>
          <p:cNvSpPr/>
          <p:nvPr userDrawn="1"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06112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6079A70-4CDC-BE44-BF7E-DD31FDAC2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6524" y="222250"/>
            <a:ext cx="8253269" cy="6042132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4136B19-67A5-4D0F-A940-45A1A8A883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0" y="6036192"/>
            <a:ext cx="9601220" cy="14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28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ÍNDICE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41762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7186796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  <p:extLst>
      <p:ext uri="{BB962C8B-B14F-4D97-AF65-F5344CB8AC3E}">
        <p14:creationId xmlns:p14="http://schemas.microsoft.com/office/powerpoint/2010/main" val="165749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169721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276" y="3558683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276" y="494764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75BB044-9EC0-6B4E-BA64-BB3B0D26B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457" y="1446077"/>
            <a:ext cx="4788483" cy="615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24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2110720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425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44C608F0-F9BB-A546-8B7E-C8FB5F4EC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4787900"/>
            <a:ext cx="3352800" cy="844906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9D85ABA-E323-4364-BC96-CF31946C8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92"/>
          <a:stretch/>
        </p:blipFill>
        <p:spPr>
          <a:xfrm>
            <a:off x="1265654" y="2197100"/>
            <a:ext cx="8276392" cy="18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60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4692" y="804069"/>
            <a:ext cx="527113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22D3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21155" y="4338320"/>
            <a:ext cx="7565390" cy="1936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724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8092" y="4815225"/>
            <a:ext cx="3108045" cy="59443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7454900"/>
            <a:ext cx="10807700" cy="292100"/>
          </a:xfrm>
          <a:custGeom>
            <a:avLst/>
            <a:gdLst/>
            <a:ahLst/>
            <a:cxnLst/>
            <a:rect l="l" t="t" r="r" b="b"/>
            <a:pathLst>
              <a:path w="10807700" h="292100">
                <a:moveTo>
                  <a:pt x="0" y="0"/>
                </a:moveTo>
                <a:lnTo>
                  <a:pt x="10807699" y="0"/>
                </a:lnTo>
                <a:lnTo>
                  <a:pt x="10807699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0187" y="2692123"/>
            <a:ext cx="7557634" cy="1414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086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48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401" y="1931373"/>
            <a:ext cx="9321641" cy="3222536"/>
          </a:xfrm>
        </p:spPr>
        <p:txBody>
          <a:bodyPr anchor="b"/>
          <a:lstStyle>
            <a:lvl1pPr>
              <a:defRPr sz="677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401" y="5184395"/>
            <a:ext cx="9321641" cy="1694656"/>
          </a:xfrm>
        </p:spPr>
        <p:txBody>
          <a:bodyPr/>
          <a:lstStyle>
            <a:lvl1pPr marL="0" indent="0">
              <a:buNone/>
              <a:defRPr sz="2711">
                <a:solidFill>
                  <a:schemeClr val="tx1"/>
                </a:solidFill>
              </a:defRPr>
            </a:lvl1pPr>
            <a:lvl2pPr marL="516453" indent="0">
              <a:buNone/>
              <a:defRPr sz="2259">
                <a:solidFill>
                  <a:schemeClr val="tx1">
                    <a:tint val="75000"/>
                  </a:schemeClr>
                </a:solidFill>
              </a:defRPr>
            </a:lvl2pPr>
            <a:lvl3pPr marL="1032906" indent="0">
              <a:buNone/>
              <a:defRPr sz="2033">
                <a:solidFill>
                  <a:schemeClr val="tx1">
                    <a:tint val="75000"/>
                  </a:schemeClr>
                </a:solidFill>
              </a:defRPr>
            </a:lvl3pPr>
            <a:lvl4pPr marL="1549359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4pPr>
            <a:lvl5pPr marL="2065812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5pPr>
            <a:lvl6pPr marL="2582266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6pPr>
            <a:lvl7pPr marL="3098719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7pPr>
            <a:lvl8pPr marL="3615172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8pPr>
            <a:lvl9pPr marL="4131625" indent="0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06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3029" y="2062280"/>
            <a:ext cx="4593273" cy="49154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71398" y="2062280"/>
            <a:ext cx="4593273" cy="49154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023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437" y="412458"/>
            <a:ext cx="9321641" cy="149739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438" y="1899092"/>
            <a:ext cx="4572163" cy="930715"/>
          </a:xfrm>
        </p:spPr>
        <p:txBody>
          <a:bodyPr anchor="b"/>
          <a:lstStyle>
            <a:lvl1pPr marL="0" indent="0">
              <a:buNone/>
              <a:defRPr sz="2711" b="1"/>
            </a:lvl1pPr>
            <a:lvl2pPr marL="516453" indent="0">
              <a:buNone/>
              <a:defRPr sz="2259" b="1"/>
            </a:lvl2pPr>
            <a:lvl3pPr marL="1032906" indent="0">
              <a:buNone/>
              <a:defRPr sz="2033" b="1"/>
            </a:lvl3pPr>
            <a:lvl4pPr marL="1549359" indent="0">
              <a:buNone/>
              <a:defRPr sz="1807" b="1"/>
            </a:lvl4pPr>
            <a:lvl5pPr marL="2065812" indent="0">
              <a:buNone/>
              <a:defRPr sz="1807" b="1"/>
            </a:lvl5pPr>
            <a:lvl6pPr marL="2582266" indent="0">
              <a:buNone/>
              <a:defRPr sz="1807" b="1"/>
            </a:lvl6pPr>
            <a:lvl7pPr marL="3098719" indent="0">
              <a:buNone/>
              <a:defRPr sz="1807" b="1"/>
            </a:lvl7pPr>
            <a:lvl8pPr marL="3615172" indent="0">
              <a:buNone/>
              <a:defRPr sz="1807" b="1"/>
            </a:lvl8pPr>
            <a:lvl9pPr marL="4131625" indent="0">
              <a:buNone/>
              <a:defRPr sz="180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438" y="2829807"/>
            <a:ext cx="4572163" cy="41622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71399" y="1899092"/>
            <a:ext cx="4594680" cy="930715"/>
          </a:xfrm>
        </p:spPr>
        <p:txBody>
          <a:bodyPr anchor="b"/>
          <a:lstStyle>
            <a:lvl1pPr marL="0" indent="0">
              <a:buNone/>
              <a:defRPr sz="2711" b="1"/>
            </a:lvl1pPr>
            <a:lvl2pPr marL="516453" indent="0">
              <a:buNone/>
              <a:defRPr sz="2259" b="1"/>
            </a:lvl2pPr>
            <a:lvl3pPr marL="1032906" indent="0">
              <a:buNone/>
              <a:defRPr sz="2033" b="1"/>
            </a:lvl3pPr>
            <a:lvl4pPr marL="1549359" indent="0">
              <a:buNone/>
              <a:defRPr sz="1807" b="1"/>
            </a:lvl4pPr>
            <a:lvl5pPr marL="2065812" indent="0">
              <a:buNone/>
              <a:defRPr sz="1807" b="1"/>
            </a:lvl5pPr>
            <a:lvl6pPr marL="2582266" indent="0">
              <a:buNone/>
              <a:defRPr sz="1807" b="1"/>
            </a:lvl6pPr>
            <a:lvl7pPr marL="3098719" indent="0">
              <a:buNone/>
              <a:defRPr sz="1807" b="1"/>
            </a:lvl7pPr>
            <a:lvl8pPr marL="3615172" indent="0">
              <a:buNone/>
              <a:defRPr sz="1807" b="1"/>
            </a:lvl8pPr>
            <a:lvl9pPr marL="4131625" indent="0">
              <a:buNone/>
              <a:defRPr sz="180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71399" y="2829807"/>
            <a:ext cx="4594680" cy="41622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968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4872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8210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437" y="516467"/>
            <a:ext cx="3485765" cy="1807633"/>
          </a:xfrm>
        </p:spPr>
        <p:txBody>
          <a:bodyPr anchor="b"/>
          <a:lstStyle>
            <a:lvl1pPr>
              <a:defRPr sz="361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4680" y="1115426"/>
            <a:ext cx="5471398" cy="5505391"/>
          </a:xfrm>
        </p:spPr>
        <p:txBody>
          <a:bodyPr/>
          <a:lstStyle>
            <a:lvl1pPr>
              <a:defRPr sz="3615"/>
            </a:lvl1pPr>
            <a:lvl2pPr>
              <a:defRPr sz="3163"/>
            </a:lvl2pPr>
            <a:lvl3pPr>
              <a:defRPr sz="2711"/>
            </a:lvl3pPr>
            <a:lvl4pPr>
              <a:defRPr sz="2259"/>
            </a:lvl4pPr>
            <a:lvl5pPr>
              <a:defRPr sz="2259"/>
            </a:lvl5pPr>
            <a:lvl6pPr>
              <a:defRPr sz="2259"/>
            </a:lvl6pPr>
            <a:lvl7pPr>
              <a:defRPr sz="2259"/>
            </a:lvl7pPr>
            <a:lvl8pPr>
              <a:defRPr sz="2259"/>
            </a:lvl8pPr>
            <a:lvl9pPr>
              <a:defRPr sz="225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437" y="2324100"/>
            <a:ext cx="3485765" cy="4305683"/>
          </a:xfrm>
        </p:spPr>
        <p:txBody>
          <a:bodyPr/>
          <a:lstStyle>
            <a:lvl1pPr marL="0" indent="0">
              <a:buNone/>
              <a:defRPr sz="1807"/>
            </a:lvl1pPr>
            <a:lvl2pPr marL="516453" indent="0">
              <a:buNone/>
              <a:defRPr sz="1581"/>
            </a:lvl2pPr>
            <a:lvl3pPr marL="1032906" indent="0">
              <a:buNone/>
              <a:defRPr sz="1356"/>
            </a:lvl3pPr>
            <a:lvl4pPr marL="1549359" indent="0">
              <a:buNone/>
              <a:defRPr sz="1130"/>
            </a:lvl4pPr>
            <a:lvl5pPr marL="2065812" indent="0">
              <a:buNone/>
              <a:defRPr sz="1130"/>
            </a:lvl5pPr>
            <a:lvl6pPr marL="2582266" indent="0">
              <a:buNone/>
              <a:defRPr sz="1130"/>
            </a:lvl6pPr>
            <a:lvl7pPr marL="3098719" indent="0">
              <a:buNone/>
              <a:defRPr sz="1130"/>
            </a:lvl7pPr>
            <a:lvl8pPr marL="3615172" indent="0">
              <a:buNone/>
              <a:defRPr sz="1130"/>
            </a:lvl8pPr>
            <a:lvl9pPr marL="4131625" indent="0">
              <a:buNone/>
              <a:defRPr sz="113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85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437" y="516467"/>
            <a:ext cx="3485765" cy="1807633"/>
          </a:xfrm>
        </p:spPr>
        <p:txBody>
          <a:bodyPr anchor="b"/>
          <a:lstStyle>
            <a:lvl1pPr>
              <a:defRPr sz="361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4680" y="1115426"/>
            <a:ext cx="5471398" cy="5505391"/>
          </a:xfrm>
        </p:spPr>
        <p:txBody>
          <a:bodyPr anchor="t"/>
          <a:lstStyle>
            <a:lvl1pPr marL="0" indent="0">
              <a:buNone/>
              <a:defRPr sz="3615"/>
            </a:lvl1pPr>
            <a:lvl2pPr marL="516453" indent="0">
              <a:buNone/>
              <a:defRPr sz="3163"/>
            </a:lvl2pPr>
            <a:lvl3pPr marL="1032906" indent="0">
              <a:buNone/>
              <a:defRPr sz="2711"/>
            </a:lvl3pPr>
            <a:lvl4pPr marL="1549359" indent="0">
              <a:buNone/>
              <a:defRPr sz="2259"/>
            </a:lvl4pPr>
            <a:lvl5pPr marL="2065812" indent="0">
              <a:buNone/>
              <a:defRPr sz="2259"/>
            </a:lvl5pPr>
            <a:lvl6pPr marL="2582266" indent="0">
              <a:buNone/>
              <a:defRPr sz="2259"/>
            </a:lvl6pPr>
            <a:lvl7pPr marL="3098719" indent="0">
              <a:buNone/>
              <a:defRPr sz="2259"/>
            </a:lvl7pPr>
            <a:lvl8pPr marL="3615172" indent="0">
              <a:buNone/>
              <a:defRPr sz="2259"/>
            </a:lvl8pPr>
            <a:lvl9pPr marL="4131625" indent="0">
              <a:buNone/>
              <a:defRPr sz="2259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4437" y="2324100"/>
            <a:ext cx="3485765" cy="4305683"/>
          </a:xfrm>
        </p:spPr>
        <p:txBody>
          <a:bodyPr/>
          <a:lstStyle>
            <a:lvl1pPr marL="0" indent="0">
              <a:buNone/>
              <a:defRPr sz="1807"/>
            </a:lvl1pPr>
            <a:lvl2pPr marL="516453" indent="0">
              <a:buNone/>
              <a:defRPr sz="1581"/>
            </a:lvl2pPr>
            <a:lvl3pPr marL="1032906" indent="0">
              <a:buNone/>
              <a:defRPr sz="1356"/>
            </a:lvl3pPr>
            <a:lvl4pPr marL="1549359" indent="0">
              <a:buNone/>
              <a:defRPr sz="1130"/>
            </a:lvl4pPr>
            <a:lvl5pPr marL="2065812" indent="0">
              <a:buNone/>
              <a:defRPr sz="1130"/>
            </a:lvl5pPr>
            <a:lvl6pPr marL="2582266" indent="0">
              <a:buNone/>
              <a:defRPr sz="1130"/>
            </a:lvl6pPr>
            <a:lvl7pPr marL="3098719" indent="0">
              <a:buNone/>
              <a:defRPr sz="1130"/>
            </a:lvl7pPr>
            <a:lvl8pPr marL="3615172" indent="0">
              <a:buNone/>
              <a:defRPr sz="1130"/>
            </a:lvl8pPr>
            <a:lvl9pPr marL="4131625" indent="0">
              <a:buNone/>
              <a:defRPr sz="113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528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3030" y="412458"/>
            <a:ext cx="9321641" cy="1497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030" y="2062280"/>
            <a:ext cx="9321641" cy="491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9" y="7180323"/>
            <a:ext cx="2431733" cy="41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F0CD-9978-499D-9856-7FDB8F0A0C4D}" type="datetimeFigureOut">
              <a:rPr lang="es-ES" smtClean="0"/>
              <a:t>14/11/2022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80051" y="7180323"/>
            <a:ext cx="3647599" cy="41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32938" y="7180323"/>
            <a:ext cx="2431733" cy="412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EAD25-C8B0-49B1-AA1B-2F9A2F58D7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024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30" r:id="rId15"/>
    <p:sldLayoutId id="2147483731" r:id="rId16"/>
    <p:sldLayoutId id="2147483733" r:id="rId17"/>
    <p:sldLayoutId id="2147483734" r:id="rId18"/>
    <p:sldLayoutId id="2147483735" r:id="rId19"/>
  </p:sldLayoutIdLst>
  <p:txStyles>
    <p:titleStyle>
      <a:lvl1pPr algn="l" defTabSz="1032906" rtl="0" eaLnBrk="1" latinLnBrk="0" hangingPunct="1">
        <a:lnSpc>
          <a:spcPct val="90000"/>
        </a:lnSpc>
        <a:spcBef>
          <a:spcPct val="0"/>
        </a:spcBef>
        <a:buNone/>
        <a:defRPr sz="49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227" indent="-258227" algn="l" defTabSz="1032906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3163" kern="1200">
          <a:solidFill>
            <a:schemeClr val="tx1"/>
          </a:solidFill>
          <a:latin typeface="+mn-lt"/>
          <a:ea typeface="+mn-ea"/>
          <a:cs typeface="+mn-cs"/>
        </a:defRPr>
      </a:lvl1pPr>
      <a:lvl2pPr marL="774680" indent="-258227" algn="l" defTabSz="1032906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711" kern="1200">
          <a:solidFill>
            <a:schemeClr val="tx1"/>
          </a:solidFill>
          <a:latin typeface="+mn-lt"/>
          <a:ea typeface="+mn-ea"/>
          <a:cs typeface="+mn-cs"/>
        </a:defRPr>
      </a:lvl2pPr>
      <a:lvl3pPr marL="1291133" indent="-258227" algn="l" defTabSz="1032906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259" kern="1200">
          <a:solidFill>
            <a:schemeClr val="tx1"/>
          </a:solidFill>
          <a:latin typeface="+mn-lt"/>
          <a:ea typeface="+mn-ea"/>
          <a:cs typeface="+mn-cs"/>
        </a:defRPr>
      </a:lvl3pPr>
      <a:lvl4pPr marL="1807586" indent="-258227" algn="l" defTabSz="1032906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33" kern="1200">
          <a:solidFill>
            <a:schemeClr val="tx1"/>
          </a:solidFill>
          <a:latin typeface="+mn-lt"/>
          <a:ea typeface="+mn-ea"/>
          <a:cs typeface="+mn-cs"/>
        </a:defRPr>
      </a:lvl4pPr>
      <a:lvl5pPr marL="2324039" indent="-258227" algn="l" defTabSz="1032906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33" kern="1200">
          <a:solidFill>
            <a:schemeClr val="tx1"/>
          </a:solidFill>
          <a:latin typeface="+mn-lt"/>
          <a:ea typeface="+mn-ea"/>
          <a:cs typeface="+mn-cs"/>
        </a:defRPr>
      </a:lvl5pPr>
      <a:lvl6pPr marL="2840492" indent="-258227" algn="l" defTabSz="1032906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33" kern="1200">
          <a:solidFill>
            <a:schemeClr val="tx1"/>
          </a:solidFill>
          <a:latin typeface="+mn-lt"/>
          <a:ea typeface="+mn-ea"/>
          <a:cs typeface="+mn-cs"/>
        </a:defRPr>
      </a:lvl6pPr>
      <a:lvl7pPr marL="3356945" indent="-258227" algn="l" defTabSz="1032906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33" kern="1200">
          <a:solidFill>
            <a:schemeClr val="tx1"/>
          </a:solidFill>
          <a:latin typeface="+mn-lt"/>
          <a:ea typeface="+mn-ea"/>
          <a:cs typeface="+mn-cs"/>
        </a:defRPr>
      </a:lvl7pPr>
      <a:lvl8pPr marL="3873398" indent="-258227" algn="l" defTabSz="1032906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33" kern="1200">
          <a:solidFill>
            <a:schemeClr val="tx1"/>
          </a:solidFill>
          <a:latin typeface="+mn-lt"/>
          <a:ea typeface="+mn-ea"/>
          <a:cs typeface="+mn-cs"/>
        </a:defRPr>
      </a:lvl8pPr>
      <a:lvl9pPr marL="4389852" indent="-258227" algn="l" defTabSz="1032906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20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2906" rtl="0" eaLnBrk="1" latinLnBrk="0" hangingPunct="1">
        <a:defRPr sz="2033" kern="1200">
          <a:solidFill>
            <a:schemeClr val="tx1"/>
          </a:solidFill>
          <a:latin typeface="+mn-lt"/>
          <a:ea typeface="+mn-ea"/>
          <a:cs typeface="+mn-cs"/>
        </a:defRPr>
      </a:lvl1pPr>
      <a:lvl2pPr marL="516453" algn="l" defTabSz="1032906" rtl="0" eaLnBrk="1" latinLnBrk="0" hangingPunct="1">
        <a:defRPr sz="2033" kern="1200">
          <a:solidFill>
            <a:schemeClr val="tx1"/>
          </a:solidFill>
          <a:latin typeface="+mn-lt"/>
          <a:ea typeface="+mn-ea"/>
          <a:cs typeface="+mn-cs"/>
        </a:defRPr>
      </a:lvl2pPr>
      <a:lvl3pPr marL="1032906" algn="l" defTabSz="1032906" rtl="0" eaLnBrk="1" latinLnBrk="0" hangingPunct="1">
        <a:defRPr sz="2033" kern="1200">
          <a:solidFill>
            <a:schemeClr val="tx1"/>
          </a:solidFill>
          <a:latin typeface="+mn-lt"/>
          <a:ea typeface="+mn-ea"/>
          <a:cs typeface="+mn-cs"/>
        </a:defRPr>
      </a:lvl3pPr>
      <a:lvl4pPr marL="1549359" algn="l" defTabSz="1032906" rtl="0" eaLnBrk="1" latinLnBrk="0" hangingPunct="1">
        <a:defRPr sz="2033" kern="1200">
          <a:solidFill>
            <a:schemeClr val="tx1"/>
          </a:solidFill>
          <a:latin typeface="+mn-lt"/>
          <a:ea typeface="+mn-ea"/>
          <a:cs typeface="+mn-cs"/>
        </a:defRPr>
      </a:lvl4pPr>
      <a:lvl5pPr marL="2065812" algn="l" defTabSz="1032906" rtl="0" eaLnBrk="1" latinLnBrk="0" hangingPunct="1">
        <a:defRPr sz="2033" kern="1200">
          <a:solidFill>
            <a:schemeClr val="tx1"/>
          </a:solidFill>
          <a:latin typeface="+mn-lt"/>
          <a:ea typeface="+mn-ea"/>
          <a:cs typeface="+mn-cs"/>
        </a:defRPr>
      </a:lvl5pPr>
      <a:lvl6pPr marL="2582266" algn="l" defTabSz="1032906" rtl="0" eaLnBrk="1" latinLnBrk="0" hangingPunct="1">
        <a:defRPr sz="2033" kern="1200">
          <a:solidFill>
            <a:schemeClr val="tx1"/>
          </a:solidFill>
          <a:latin typeface="+mn-lt"/>
          <a:ea typeface="+mn-ea"/>
          <a:cs typeface="+mn-cs"/>
        </a:defRPr>
      </a:lvl6pPr>
      <a:lvl7pPr marL="3098719" algn="l" defTabSz="1032906" rtl="0" eaLnBrk="1" latinLnBrk="0" hangingPunct="1">
        <a:defRPr sz="2033" kern="1200">
          <a:solidFill>
            <a:schemeClr val="tx1"/>
          </a:solidFill>
          <a:latin typeface="+mn-lt"/>
          <a:ea typeface="+mn-ea"/>
          <a:cs typeface="+mn-cs"/>
        </a:defRPr>
      </a:lvl7pPr>
      <a:lvl8pPr marL="3615172" algn="l" defTabSz="1032906" rtl="0" eaLnBrk="1" latinLnBrk="0" hangingPunct="1">
        <a:defRPr sz="2033" kern="1200">
          <a:solidFill>
            <a:schemeClr val="tx1"/>
          </a:solidFill>
          <a:latin typeface="+mn-lt"/>
          <a:ea typeface="+mn-ea"/>
          <a:cs typeface="+mn-cs"/>
        </a:defRPr>
      </a:lvl8pPr>
      <a:lvl9pPr marL="4131625" algn="l" defTabSz="1032906" rtl="0" eaLnBrk="1" latinLnBrk="0" hangingPunct="1">
        <a:defRPr sz="20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es/3.9/library/functions.html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9.xml"/><Relationship Id="rId4" Type="http://schemas.openxmlformats.org/officeDocument/2006/relationships/hyperlink" Target="mailto:luis@lubay.e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3A4BF7-79C9-CA48-A8CE-D4A772FAE4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Data  Fundamentals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D6D5E-80AB-E48F-6396-6A369387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6A6AC4-DB13-34B1-600D-CB8B5BD747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95923B-5CC9-5272-4E65-06B1B335C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B168B7F-374B-5053-3450-642CAF698E34}"/>
              </a:ext>
            </a:extLst>
          </p:cNvPr>
          <p:cNvSpPr txBox="1">
            <a:spLocks/>
          </p:cNvSpPr>
          <p:nvPr/>
        </p:nvSpPr>
        <p:spPr>
          <a:xfrm>
            <a:off x="537042" y="804069"/>
            <a:ext cx="1783714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/>
              <a:t>CRISP-DM</a:t>
            </a:r>
            <a:endParaRPr lang="es-ES" spc="-5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44F4E69D-2962-1877-892B-9381189F04E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25" y="2306093"/>
            <a:ext cx="6172199" cy="3867149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B0FCF871-31B0-C6CB-48E5-816C2FB1ACA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1400" y="2418168"/>
            <a:ext cx="3747750" cy="37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0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4886F0-CD6F-C25E-E410-A149598D51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E7AC1A-21BF-EB7B-8CDF-2CB58C9E5F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768D48B-5A99-DA28-FDC2-B29666B27574}"/>
              </a:ext>
            </a:extLst>
          </p:cNvPr>
          <p:cNvSpPr txBox="1">
            <a:spLocks/>
          </p:cNvSpPr>
          <p:nvPr/>
        </p:nvSpPr>
        <p:spPr>
          <a:xfrm>
            <a:off x="476117" y="775494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/>
              <a:t>VARIABLES</a:t>
            </a:r>
            <a:endParaRPr lang="es-ES" spc="-5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6ACD775-53FB-DC95-C389-85A1C1521063}"/>
              </a:ext>
            </a:extLst>
          </p:cNvPr>
          <p:cNvSpPr txBox="1"/>
          <p:nvPr/>
        </p:nvSpPr>
        <p:spPr>
          <a:xfrm>
            <a:off x="6851650" y="5228537"/>
            <a:ext cx="365442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lang="es-ES" sz="2400" b="1" spc="-10" dirty="0">
                <a:solidFill>
                  <a:srgbClr val="FF0000"/>
                </a:solidFill>
                <a:latin typeface="Calibri"/>
                <a:cs typeface="Calibri"/>
              </a:rPr>
              <a:t>nombreVariable1 = valor1</a:t>
            </a:r>
          </a:p>
          <a:p>
            <a:pPr marL="469900" marR="5080" indent="-457200">
              <a:spcBef>
                <a:spcPts val="100"/>
              </a:spcBef>
            </a:pPr>
            <a:r>
              <a:rPr lang="es-ES" sz="2400" b="1" spc="-10" dirty="0">
                <a:solidFill>
                  <a:srgbClr val="FF0000"/>
                </a:solidFill>
                <a:latin typeface="Calibri"/>
                <a:cs typeface="Calibri"/>
              </a:rPr>
              <a:t>nombreVariable2 = valor2</a:t>
            </a:r>
          </a:p>
          <a:p>
            <a:pPr marL="469900" marR="5080" indent="-457200">
              <a:spcBef>
                <a:spcPts val="100"/>
              </a:spcBef>
            </a:pPr>
            <a:r>
              <a:rPr lang="es-ES" sz="2400" b="1" spc="-10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lang="es-ES" sz="2400" b="1" spc="-1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AEA4E18-82A0-350F-2F3C-B0BE561E8136}"/>
              </a:ext>
            </a:extLst>
          </p:cNvPr>
          <p:cNvSpPr txBox="1"/>
          <p:nvPr/>
        </p:nvSpPr>
        <p:spPr>
          <a:xfrm>
            <a:off x="1182300" y="2786350"/>
            <a:ext cx="789685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es-ES" sz="1800" spc="-5" dirty="0">
                <a:solidFill>
                  <a:srgbClr val="0A0A23"/>
                </a:solidFill>
                <a:latin typeface="Calibri"/>
                <a:cs typeface="Calibri"/>
              </a:rPr>
              <a:t>Una variable es donde se almacenan y se recuperan los datos de un programa.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C8F83AB-D5B5-885F-5AF5-95803B99C26F}"/>
              </a:ext>
            </a:extLst>
          </p:cNvPr>
          <p:cNvSpPr txBox="1"/>
          <p:nvPr/>
        </p:nvSpPr>
        <p:spPr>
          <a:xfrm>
            <a:off x="1182300" y="3609310"/>
            <a:ext cx="789050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lang="es-ES" sz="1800" spc="-5" dirty="0">
                <a:solidFill>
                  <a:srgbClr val="0A0A23"/>
                </a:solidFill>
                <a:latin typeface="Calibri"/>
                <a:cs typeface="Calibri"/>
              </a:rPr>
              <a:t>Existen distintos tipos de variables: texto, número, booleanos…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34229ED-F2DE-4AB3-D1F5-291F3C20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00" y="4688674"/>
            <a:ext cx="4883950" cy="20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F0C71-65D0-F5BF-9421-A7D98170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EB2B4C-18C2-BE94-294F-2A5186664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262778-C172-5709-84DF-DAD967B241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E0A0306D-1525-AD2B-8D75-71663459B2C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050" y="2882900"/>
            <a:ext cx="7724774" cy="2590799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19E8EDA-0B75-12A0-2175-0173402EE29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9525" y="4662456"/>
            <a:ext cx="4859774" cy="1264999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652877EF-9BE5-8133-B536-D91A836969B6}"/>
              </a:ext>
            </a:extLst>
          </p:cNvPr>
          <p:cNvSpPr txBox="1">
            <a:spLocks/>
          </p:cNvSpPr>
          <p:nvPr/>
        </p:nvSpPr>
        <p:spPr>
          <a:xfrm>
            <a:off x="777917" y="1083926"/>
            <a:ext cx="1262380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/>
              <a:t>LIS</a:t>
            </a:r>
            <a:r>
              <a:rPr lang="es-ES" spc="-210"/>
              <a:t>T</a:t>
            </a:r>
            <a:r>
              <a:rPr lang="es-ES" spc="-5"/>
              <a:t>AS</a:t>
            </a:r>
            <a:endParaRPr lang="es-ES" spc="-5" dirty="0"/>
          </a:p>
        </p:txBody>
      </p:sp>
    </p:spTree>
    <p:extLst>
      <p:ext uri="{BB962C8B-B14F-4D97-AF65-F5344CB8AC3E}">
        <p14:creationId xmlns:p14="http://schemas.microsoft.com/office/powerpoint/2010/main" val="265126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035C6-C023-938A-C6A3-CC9337F5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D32E6E-29AF-E7B7-9418-2111109FB1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56F936-A09C-9B45-D1CA-3CA4D16D6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E2BA6846-F3D4-3C21-C103-D2C996300B4B}"/>
              </a:ext>
            </a:extLst>
          </p:cNvPr>
          <p:cNvSpPr txBox="1">
            <a:spLocks/>
          </p:cNvSpPr>
          <p:nvPr/>
        </p:nvSpPr>
        <p:spPr>
          <a:xfrm>
            <a:off x="476117" y="775494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/>
              <a:t>FUNCIONES</a:t>
            </a:r>
            <a:endParaRPr lang="es-ES" spc="-5" dirty="0"/>
          </a:p>
        </p:txBody>
      </p:sp>
      <p:pic>
        <p:nvPicPr>
          <p:cNvPr id="6" name="object 8">
            <a:extLst>
              <a:ext uri="{FF2B5EF4-FFF2-40B4-BE49-F238E27FC236}">
                <a16:creationId xmlns:a16="http://schemas.microsoft.com/office/drawing/2014/main" id="{020A7195-A9CD-F805-A7E8-D0095B30734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6414" y="1442891"/>
            <a:ext cx="4660950" cy="5859949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63F9AB5E-1C9B-BBF0-8DE9-A7F8AB34BDB3}"/>
              </a:ext>
            </a:extLst>
          </p:cNvPr>
          <p:cNvPicPr/>
          <p:nvPr/>
        </p:nvPicPr>
        <p:blipFill rotWithShape="1">
          <a:blip r:embed="rId3" cstate="print"/>
          <a:srcRect l="41129" t="16058" r="17240" b="5933"/>
          <a:stretch/>
        </p:blipFill>
        <p:spPr>
          <a:xfrm>
            <a:off x="840607" y="2273300"/>
            <a:ext cx="3505200" cy="50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7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4BAE-158E-A5E0-0416-C9BE3305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6945F1-8299-2255-9595-71E0CC054E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117" y="557387"/>
            <a:ext cx="4038600" cy="276999"/>
          </a:xfrm>
        </p:spPr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E52484-E069-512A-A347-64BE6378D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6E8657B-C6F4-E77C-03B5-CA7A14413A1A}"/>
              </a:ext>
            </a:extLst>
          </p:cNvPr>
          <p:cNvSpPr txBox="1">
            <a:spLocks/>
          </p:cNvSpPr>
          <p:nvPr/>
        </p:nvSpPr>
        <p:spPr>
          <a:xfrm>
            <a:off x="476117" y="775494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/>
              <a:t>FUNCIONES</a:t>
            </a:r>
            <a:endParaRPr lang="es-ES" spc="-5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966A28B-D35D-071B-AABE-7160274A9E19}"/>
              </a:ext>
            </a:extLst>
          </p:cNvPr>
          <p:cNvSpPr txBox="1"/>
          <p:nvPr/>
        </p:nvSpPr>
        <p:spPr>
          <a:xfrm>
            <a:off x="6854825" y="4755239"/>
            <a:ext cx="283908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def nombreFuncion(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): </a:t>
            </a:r>
            <a:r>
              <a:rPr sz="2400" b="1" spc="-5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instruc1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instruc2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…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8817E2F-2DA3-7AA5-0607-FF6CBDD06E81}"/>
              </a:ext>
            </a:extLst>
          </p:cNvPr>
          <p:cNvSpPr txBox="1"/>
          <p:nvPr/>
        </p:nvSpPr>
        <p:spPr>
          <a:xfrm>
            <a:off x="1182300" y="2786350"/>
            <a:ext cx="789685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Una</a:t>
            </a:r>
            <a:r>
              <a:rPr sz="1800" spc="46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función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te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permite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definir</a:t>
            </a:r>
            <a:r>
              <a:rPr sz="1800" spc="46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un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bloque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509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A0A23"/>
                </a:solidFill>
                <a:latin typeface="Calibri"/>
                <a:cs typeface="Calibri"/>
              </a:rPr>
              <a:t>código</a:t>
            </a:r>
            <a:r>
              <a:rPr sz="1800" b="1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A0A23"/>
                </a:solidFill>
                <a:latin typeface="Calibri"/>
                <a:cs typeface="Calibri"/>
              </a:rPr>
              <a:t>reutilizable</a:t>
            </a:r>
            <a:r>
              <a:rPr sz="1800" b="1" spc="48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que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se</a:t>
            </a:r>
            <a:r>
              <a:rPr sz="1800" spc="47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puede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1410EBC-0D64-2B97-0BCC-41FB8639F178}"/>
              </a:ext>
            </a:extLst>
          </p:cNvPr>
          <p:cNvSpPr txBox="1"/>
          <p:nvPr/>
        </p:nvSpPr>
        <p:spPr>
          <a:xfrm>
            <a:off x="1182300" y="3060670"/>
            <a:ext cx="4319270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ejecutar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muchas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veces </a:t>
            </a:r>
            <a:r>
              <a:rPr sz="1800" spc="-15" dirty="0">
                <a:solidFill>
                  <a:srgbClr val="0A0A23"/>
                </a:solidFill>
                <a:latin typeface="Calibri"/>
                <a:cs typeface="Calibri"/>
              </a:rPr>
              <a:t>dentro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 de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tu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programa.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AEA2B72-429D-EFBC-457E-76979B90DE04}"/>
              </a:ext>
            </a:extLst>
          </p:cNvPr>
          <p:cNvSpPr txBox="1"/>
          <p:nvPr/>
        </p:nvSpPr>
        <p:spPr>
          <a:xfrm>
            <a:off x="1182300" y="3609310"/>
            <a:ext cx="7890509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Una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las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grandes</a:t>
            </a:r>
            <a:r>
              <a:rPr sz="1800" spc="4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ventajas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usar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funciones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en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tu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código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es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que</a:t>
            </a:r>
            <a:r>
              <a:rPr sz="1800" spc="3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reduce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el</a:t>
            </a:r>
            <a:r>
              <a:rPr sz="1800" spc="3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número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F8BAD76-7148-8672-5D6A-7DE2C3ECCFD2}"/>
              </a:ext>
            </a:extLst>
          </p:cNvPr>
          <p:cNvSpPr txBox="1"/>
          <p:nvPr/>
        </p:nvSpPr>
        <p:spPr>
          <a:xfrm>
            <a:off x="1182300" y="3883630"/>
            <a:ext cx="3722370" cy="2743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total</a:t>
            </a:r>
            <a:r>
              <a:rPr sz="1800" spc="-15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líneas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de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código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en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0A23"/>
                </a:solidFill>
                <a:latin typeface="Calibri"/>
                <a:cs typeface="Calibri"/>
              </a:rPr>
              <a:t>tu</a:t>
            </a:r>
            <a:r>
              <a:rPr sz="1800" spc="-10" dirty="0">
                <a:solidFill>
                  <a:srgbClr val="0A0A23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A0A23"/>
                </a:solidFill>
                <a:latin typeface="Calibri"/>
                <a:cs typeface="Calibri"/>
              </a:rPr>
              <a:t>proyecto.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3E7063F-A0CD-2ADB-7BB1-F8DA845D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64" y="4406900"/>
            <a:ext cx="3722370" cy="24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7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1FF40-3B0D-0E1C-DED1-AF09831E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41425C-1795-E324-3E73-AC6089C730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692" y="567531"/>
            <a:ext cx="4038600" cy="276999"/>
          </a:xfrm>
        </p:spPr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86C226-D441-8185-3E6A-3C9F21C92B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685E896-C4A6-F410-D54A-039CBC08F780}"/>
              </a:ext>
            </a:extLst>
          </p:cNvPr>
          <p:cNvSpPr txBox="1"/>
          <p:nvPr/>
        </p:nvSpPr>
        <p:spPr>
          <a:xfrm>
            <a:off x="2816225" y="6343048"/>
            <a:ext cx="47732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5" dirty="0">
                <a:solidFill>
                  <a:srgbClr val="FF0000"/>
                </a:solidFill>
                <a:latin typeface="Calibri"/>
                <a:cs typeface="Calibri"/>
              </a:rPr>
              <a:t>Por parámetro</a:t>
            </a:r>
            <a:r>
              <a:rPr sz="19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1900" b="1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0000"/>
                </a:solidFill>
                <a:latin typeface="Calibri"/>
                <a:cs typeface="Calibri"/>
              </a:rPr>
              <a:t>sin</a:t>
            </a:r>
            <a:r>
              <a:rPr sz="1900" b="1" spc="-15" dirty="0">
                <a:solidFill>
                  <a:srgbClr val="FF0000"/>
                </a:solidFill>
                <a:latin typeface="Calibri"/>
                <a:cs typeface="Calibri"/>
              </a:rPr>
              <a:t> parámetro</a:t>
            </a:r>
            <a:r>
              <a:rPr sz="1900" b="1" spc="-10" dirty="0">
                <a:solidFill>
                  <a:srgbClr val="FF0000"/>
                </a:solidFill>
                <a:latin typeface="Calibri"/>
                <a:cs typeface="Calibri"/>
              </a:rPr>
              <a:t> (ARGUMENTOS)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C953D7D-0AB6-FDE7-D291-EF18AA5D7B3D}"/>
              </a:ext>
            </a:extLst>
          </p:cNvPr>
          <p:cNvSpPr txBox="1"/>
          <p:nvPr/>
        </p:nvSpPr>
        <p:spPr>
          <a:xfrm>
            <a:off x="1626800" y="2306797"/>
            <a:ext cx="662495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20" dirty="0">
                <a:latin typeface="Calibri"/>
                <a:cs typeface="Calibri"/>
              </a:rPr>
              <a:t>¿Para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qué </a:t>
            </a:r>
            <a:r>
              <a:rPr sz="1900" b="1" spc="-10" dirty="0">
                <a:latin typeface="Calibri"/>
                <a:cs typeface="Calibri"/>
              </a:rPr>
              <a:t>repetir</a:t>
            </a:r>
            <a:r>
              <a:rPr sz="1900" b="1" spc="-5" dirty="0">
                <a:latin typeface="Calibri"/>
                <a:cs typeface="Calibri"/>
              </a:rPr>
              <a:t> una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y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otra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vez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bloques de </a:t>
            </a:r>
            <a:r>
              <a:rPr sz="1900" b="1" spc="-10" dirty="0">
                <a:latin typeface="Calibri"/>
                <a:cs typeface="Calibri"/>
              </a:rPr>
              <a:t>código</a:t>
            </a:r>
            <a:r>
              <a:rPr sz="1900" b="1" spc="-5" dirty="0">
                <a:latin typeface="Calibri"/>
                <a:cs typeface="Calibri"/>
              </a:rPr>
              <a:t> una</a:t>
            </a:r>
            <a:r>
              <a:rPr sz="1900" b="1" spc="-10" dirty="0">
                <a:latin typeface="Calibri"/>
                <a:cs typeface="Calibri"/>
              </a:rPr>
              <a:t> </a:t>
            </a:r>
            <a:r>
              <a:rPr sz="1900" b="1" dirty="0">
                <a:latin typeface="Calibri"/>
                <a:cs typeface="Calibri"/>
              </a:rPr>
              <a:t>y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otra</a:t>
            </a:r>
            <a:r>
              <a:rPr sz="1900" b="1" spc="-5" dirty="0">
                <a:latin typeface="Calibri"/>
                <a:cs typeface="Calibri"/>
              </a:rPr>
              <a:t> </a:t>
            </a:r>
            <a:r>
              <a:rPr sz="1900" b="1" spc="-15" dirty="0">
                <a:latin typeface="Calibri"/>
                <a:cs typeface="Calibri"/>
              </a:rPr>
              <a:t>vez?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7BC4CA5A-6295-AF16-624F-A56074E5BD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3390575"/>
            <a:ext cx="7217848" cy="2588175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C4D70342-4182-6D38-A37D-300E2C905AAF}"/>
              </a:ext>
            </a:extLst>
          </p:cNvPr>
          <p:cNvSpPr txBox="1">
            <a:spLocks/>
          </p:cNvSpPr>
          <p:nvPr/>
        </p:nvSpPr>
        <p:spPr>
          <a:xfrm>
            <a:off x="504692" y="804069"/>
            <a:ext cx="2117090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/>
              <a:t>FUNCIONES</a:t>
            </a:r>
            <a:endParaRPr lang="es-ES" spc="-5" dirty="0"/>
          </a:p>
        </p:txBody>
      </p:sp>
    </p:spTree>
    <p:extLst>
      <p:ext uri="{BB962C8B-B14F-4D97-AF65-F5344CB8AC3E}">
        <p14:creationId xmlns:p14="http://schemas.microsoft.com/office/powerpoint/2010/main" val="1169576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1CB79-CDE3-D47E-CD55-A3F03298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0CF74C-0689-716D-87EA-A9F7E699C8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1885" y="573121"/>
            <a:ext cx="4038600" cy="276999"/>
          </a:xfrm>
        </p:spPr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0FE35F-42B3-EE95-1B31-E77E731A0B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B8ADDF09-B3DF-859B-556F-EB285B5AA4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730" y="2334620"/>
            <a:ext cx="6035595" cy="4717965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8BECB440-FCA3-BC9C-718A-91D97A46FDE8}"/>
              </a:ext>
            </a:extLst>
          </p:cNvPr>
          <p:cNvSpPr txBox="1">
            <a:spLocks/>
          </p:cNvSpPr>
          <p:nvPr/>
        </p:nvSpPr>
        <p:spPr>
          <a:xfrm>
            <a:off x="504692" y="804069"/>
            <a:ext cx="3655060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/>
              <a:t>FUNCIONES</a:t>
            </a:r>
            <a:r>
              <a:rPr lang="es-ES" spc="-95"/>
              <a:t> </a:t>
            </a:r>
            <a:r>
              <a:rPr lang="es-ES"/>
              <a:t>(Python)</a:t>
            </a:r>
            <a:endParaRPr lang="es-E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1389D05-4A6A-E6A6-0B0E-02C9749FE870}"/>
              </a:ext>
            </a:extLst>
          </p:cNvPr>
          <p:cNvSpPr txBox="1"/>
          <p:nvPr/>
        </p:nvSpPr>
        <p:spPr>
          <a:xfrm>
            <a:off x="2687936" y="4203670"/>
            <a:ext cx="51943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" dirty="0">
                <a:latin typeface="Calibri"/>
                <a:cs typeface="Calibri"/>
                <a:hlinkClick r:id="rId3"/>
              </a:rPr>
              <a:t>Funciones</a:t>
            </a:r>
            <a:r>
              <a:rPr sz="3500" b="1" spc="-30" dirty="0">
                <a:latin typeface="Calibri"/>
                <a:cs typeface="Calibri"/>
                <a:hlinkClick r:id="rId3"/>
              </a:rPr>
              <a:t> </a:t>
            </a:r>
            <a:r>
              <a:rPr sz="3500" b="1" spc="-20" dirty="0">
                <a:latin typeface="Calibri"/>
                <a:cs typeface="Calibri"/>
                <a:hlinkClick r:id="rId3"/>
              </a:rPr>
              <a:t>nativas</a:t>
            </a:r>
            <a:r>
              <a:rPr sz="3500" b="1" spc="-25" dirty="0">
                <a:latin typeface="Calibri"/>
                <a:cs typeface="Calibri"/>
                <a:hlinkClick r:id="rId3"/>
              </a:rPr>
              <a:t> </a:t>
            </a:r>
            <a:r>
              <a:rPr sz="3500" b="1" dirty="0">
                <a:latin typeface="Calibri"/>
                <a:cs typeface="Calibri"/>
                <a:hlinkClick r:id="rId3"/>
              </a:rPr>
              <a:t>y</a:t>
            </a:r>
            <a:r>
              <a:rPr sz="3500" b="1" spc="-25" dirty="0">
                <a:latin typeface="Calibri"/>
                <a:cs typeface="Calibri"/>
                <a:hlinkClick r:id="rId3"/>
              </a:rPr>
              <a:t> </a:t>
            </a:r>
            <a:r>
              <a:rPr sz="3500" b="1" spc="-10" dirty="0">
                <a:latin typeface="Calibri"/>
                <a:cs typeface="Calibri"/>
                <a:hlinkClick r:id="rId3"/>
              </a:rPr>
              <a:t>propias:</a:t>
            </a:r>
            <a:endParaRPr sz="3500" dirty="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23D70F3-B9DC-7AA6-973A-0BB6908138C4}"/>
              </a:ext>
            </a:extLst>
          </p:cNvPr>
          <p:cNvSpPr txBox="1"/>
          <p:nvPr/>
        </p:nvSpPr>
        <p:spPr>
          <a:xfrm>
            <a:off x="3007358" y="5300950"/>
            <a:ext cx="4567555" cy="5334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60"/>
              </a:lnSpc>
            </a:pPr>
            <a:r>
              <a:rPr sz="3500" b="1" spc="-105" dirty="0">
                <a:latin typeface="Calibri"/>
                <a:cs typeface="Calibri"/>
                <a:hlinkClick r:id="rId3"/>
              </a:rPr>
              <a:t>¡YA</a:t>
            </a:r>
            <a:r>
              <a:rPr sz="3500" b="1" spc="-45" dirty="0">
                <a:latin typeface="Calibri"/>
                <a:cs typeface="Calibri"/>
                <a:hlinkClick r:id="rId3"/>
              </a:rPr>
              <a:t> </a:t>
            </a:r>
            <a:r>
              <a:rPr sz="3500" b="1" spc="-5" dirty="0">
                <a:latin typeface="Calibri"/>
                <a:cs typeface="Calibri"/>
                <a:hlinkClick r:id="rId3"/>
              </a:rPr>
              <a:t>PODEMOS</a:t>
            </a:r>
            <a:r>
              <a:rPr sz="3500" b="1" spc="-40" dirty="0">
                <a:latin typeface="Calibri"/>
                <a:cs typeface="Calibri"/>
                <a:hlinkClick r:id="rId3"/>
              </a:rPr>
              <a:t> </a:t>
            </a:r>
            <a:r>
              <a:rPr sz="3500" b="1" spc="-10" dirty="0">
                <a:latin typeface="Calibri"/>
                <a:cs typeface="Calibri"/>
                <a:hlinkClick r:id="rId3"/>
              </a:rPr>
              <a:t>USARLAS!</a:t>
            </a:r>
            <a:endParaRPr sz="3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017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7642-8E86-C0DD-13F8-B6A0F570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9DF7EB-BAB4-6556-CB4B-BD266C3101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3274" y="645694"/>
            <a:ext cx="4038600" cy="276999"/>
          </a:xfrm>
        </p:spPr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7CDAE9-2F39-E295-5964-C16DBC4D24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F259AB70-8862-1068-0DE3-BC430D0C1A78}"/>
              </a:ext>
            </a:extLst>
          </p:cNvPr>
          <p:cNvSpPr txBox="1">
            <a:spLocks/>
          </p:cNvSpPr>
          <p:nvPr/>
        </p:nvSpPr>
        <p:spPr>
          <a:xfrm>
            <a:off x="504692" y="804069"/>
            <a:ext cx="3655060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FUNCIONES</a:t>
            </a:r>
            <a:r>
              <a:rPr lang="es-ES" spc="-95" dirty="0"/>
              <a:t> </a:t>
            </a:r>
            <a:r>
              <a:rPr lang="es-ES" dirty="0"/>
              <a:t>(Python)</a:t>
            </a:r>
          </a:p>
        </p:txBody>
      </p:sp>
      <p:pic>
        <p:nvPicPr>
          <p:cNvPr id="6" name="Imagen 5" descr="Funciones en python: Print ()">
            <a:extLst>
              <a:ext uri="{FF2B5EF4-FFF2-40B4-BE49-F238E27FC236}">
                <a16:creationId xmlns:a16="http://schemas.microsoft.com/office/drawing/2014/main" id="{628B6704-6F9B-8C86-6EFA-56EE3AD8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80" y="1795750"/>
            <a:ext cx="7534939" cy="48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668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050"/>
            <a:ext cx="10807699" cy="75505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096700" y="3929350"/>
            <a:ext cx="6465570" cy="731520"/>
          </a:xfrm>
          <a:custGeom>
            <a:avLst/>
            <a:gdLst/>
            <a:ahLst/>
            <a:cxnLst/>
            <a:rect l="l" t="t" r="r" b="b"/>
            <a:pathLst>
              <a:path w="6465570" h="731520">
                <a:moveTo>
                  <a:pt x="6465391" y="731519"/>
                </a:moveTo>
                <a:lnTo>
                  <a:pt x="0" y="731519"/>
                </a:lnTo>
                <a:lnTo>
                  <a:pt x="0" y="0"/>
                </a:lnTo>
                <a:lnTo>
                  <a:pt x="6465391" y="0"/>
                </a:lnTo>
                <a:lnTo>
                  <a:pt x="6465391" y="7315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84000" y="3892265"/>
            <a:ext cx="64833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latin typeface="Calibri"/>
                <a:cs typeface="Calibri"/>
              </a:rPr>
              <a:t>Pip</a:t>
            </a:r>
            <a:r>
              <a:rPr sz="4800" b="1" spc="-25" dirty="0">
                <a:latin typeface="Calibri"/>
                <a:cs typeface="Calibri"/>
              </a:rPr>
              <a:t> </a:t>
            </a:r>
            <a:r>
              <a:rPr sz="4800" b="1" spc="-5" dirty="0">
                <a:latin typeface="Calibri"/>
                <a:cs typeface="Calibri"/>
              </a:rPr>
              <a:t>es</a:t>
            </a:r>
            <a:r>
              <a:rPr sz="4800" b="1" spc="-20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nuestra</a:t>
            </a:r>
            <a:r>
              <a:rPr sz="4800" b="1" spc="-2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gran</a:t>
            </a:r>
            <a:r>
              <a:rPr sz="4800" b="1" spc="-25" dirty="0">
                <a:latin typeface="Calibri"/>
                <a:cs typeface="Calibri"/>
              </a:rPr>
              <a:t> </a:t>
            </a:r>
            <a:r>
              <a:rPr sz="4800" b="1" spc="-5" dirty="0">
                <a:latin typeface="Calibri"/>
                <a:cs typeface="Calibri"/>
              </a:rPr>
              <a:t>aliada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392" y="844537"/>
            <a:ext cx="3634740" cy="43088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800" spc="-5" dirty="0">
                <a:solidFill>
                  <a:srgbClr val="3288D4"/>
                </a:solidFill>
              </a:rPr>
              <a:t>FUNCIONES</a:t>
            </a:r>
            <a:r>
              <a:rPr lang="es-ES" sz="2800" spc="-95" dirty="0">
                <a:solidFill>
                  <a:srgbClr val="3288D4"/>
                </a:solidFill>
              </a:rPr>
              <a:t> </a:t>
            </a:r>
            <a:r>
              <a:rPr lang="es-ES" sz="2800" dirty="0">
                <a:solidFill>
                  <a:srgbClr val="3288D4"/>
                </a:solidFill>
              </a:rPr>
              <a:t>(Python)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392" y="707377"/>
            <a:ext cx="1291590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050">
              <a:lnSpc>
                <a:spcPts val="1045"/>
              </a:lnSpc>
            </a:pPr>
            <a:r>
              <a:rPr sz="900" b="1" spc="-5" dirty="0">
                <a:solidFill>
                  <a:srgbClr val="3288D4"/>
                </a:solidFill>
                <a:latin typeface="Arial"/>
                <a:cs typeface="Arial"/>
              </a:rPr>
              <a:t>D</a:t>
            </a:r>
            <a:r>
              <a:rPr sz="900" b="1" spc="-70" dirty="0">
                <a:solidFill>
                  <a:srgbClr val="3288D4"/>
                </a:solidFill>
                <a:latin typeface="Arial"/>
                <a:cs typeface="Arial"/>
              </a:rPr>
              <a:t>AT</a:t>
            </a:r>
            <a:r>
              <a:rPr sz="900" b="1" dirty="0">
                <a:solidFill>
                  <a:srgbClr val="3288D4"/>
                </a:solidFill>
                <a:latin typeface="Arial"/>
                <a:cs typeface="Arial"/>
              </a:rPr>
              <a:t>A</a:t>
            </a:r>
            <a:r>
              <a:rPr sz="900" b="1" spc="-35" dirty="0">
                <a:solidFill>
                  <a:srgbClr val="3288D4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3288D4"/>
                </a:solidFill>
                <a:latin typeface="Arial"/>
                <a:cs typeface="Arial"/>
              </a:rPr>
              <a:t>FUNDAMEN</a:t>
            </a:r>
            <a:r>
              <a:rPr sz="900" b="1" spc="-70" dirty="0">
                <a:solidFill>
                  <a:srgbClr val="3288D4"/>
                </a:solidFill>
                <a:latin typeface="Arial"/>
                <a:cs typeface="Arial"/>
              </a:rPr>
              <a:t>T</a:t>
            </a:r>
            <a:r>
              <a:rPr sz="900" b="1" spc="-5" dirty="0">
                <a:solidFill>
                  <a:srgbClr val="3288D4"/>
                </a:solidFill>
                <a:latin typeface="Arial"/>
                <a:cs typeface="Arial"/>
              </a:rPr>
              <a:t>ALS</a:t>
            </a:r>
            <a:endParaRPr sz="900" dirty="0">
              <a:solidFill>
                <a:srgbClr val="3288D4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8092A-FF6F-BE7F-0683-54C88D89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36DFB0-8A26-D53C-9A81-2E4671A0E2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Fundamentals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6130CA-194C-D27D-E19F-6624C8675C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D5F60FD-6809-CD82-23AD-B73A89DA32B6}"/>
              </a:ext>
            </a:extLst>
          </p:cNvPr>
          <p:cNvSpPr txBox="1"/>
          <p:nvPr/>
        </p:nvSpPr>
        <p:spPr>
          <a:xfrm>
            <a:off x="1888172" y="2292956"/>
            <a:ext cx="7031355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2300" b="1" dirty="0">
                <a:latin typeface="Calibri"/>
                <a:cs typeface="Calibri"/>
              </a:rPr>
              <a:t>Las librerías serán nuestro mayor aliado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s-ES" sz="2300" b="1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2300" b="1" dirty="0" err="1">
                <a:solidFill>
                  <a:srgbClr val="FF0000"/>
                </a:solidFill>
                <a:latin typeface="Calibri"/>
                <a:cs typeface="Calibri"/>
              </a:rPr>
              <a:t>import</a:t>
            </a:r>
            <a:r>
              <a:rPr lang="es-ES" sz="23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s-ES" sz="2300" b="1" dirty="0" err="1">
                <a:solidFill>
                  <a:srgbClr val="FF0000"/>
                </a:solidFill>
                <a:latin typeface="Calibri"/>
                <a:cs typeface="Calibri"/>
              </a:rPr>
              <a:t>solucion</a:t>
            </a:r>
            <a:endParaRPr sz="23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EB91A3B4-98F6-4D37-4FCA-36F65DF54F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5006425"/>
            <a:ext cx="1981199" cy="2305049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7DE8CAC5-EC45-844A-8DD4-FD61831912D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2475" y="5119525"/>
            <a:ext cx="1847849" cy="2000249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A63BFD4C-45AA-ACE4-9E50-276FFA9CE2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6700" y="5809025"/>
            <a:ext cx="2914649" cy="1085849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63457233-E3F3-3084-180E-43FCD0FD974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12549" y="4017286"/>
            <a:ext cx="2893656" cy="956164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0D385E5E-6616-716B-C3E3-CAFF5DEC4103}"/>
              </a:ext>
            </a:extLst>
          </p:cNvPr>
          <p:cNvSpPr txBox="1">
            <a:spLocks/>
          </p:cNvSpPr>
          <p:nvPr/>
        </p:nvSpPr>
        <p:spPr>
          <a:xfrm>
            <a:off x="504692" y="804069"/>
            <a:ext cx="5271135" cy="45211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/>
              <a:t>NOSOTROS</a:t>
            </a:r>
            <a:r>
              <a:rPr lang="es-ES" spc="-40"/>
              <a:t> </a:t>
            </a:r>
            <a:r>
              <a:rPr lang="es-ES" spc="-5"/>
              <a:t>USAREMOS</a:t>
            </a:r>
            <a:r>
              <a:rPr lang="es-ES" spc="-40"/>
              <a:t> </a:t>
            </a:r>
            <a:r>
              <a:rPr lang="es-ES" spc="-20"/>
              <a:t>ESTO</a:t>
            </a:r>
            <a:endParaRPr lang="es-ES" spc="-20" dirty="0"/>
          </a:p>
        </p:txBody>
      </p:sp>
    </p:spTree>
    <p:extLst>
      <p:ext uri="{BB962C8B-B14F-4D97-AF65-F5344CB8AC3E}">
        <p14:creationId xmlns:p14="http://schemas.microsoft.com/office/powerpoint/2010/main" val="16746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57623-A120-C043-9499-82325EFB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Índice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3E38F69-138C-053B-6E16-584C8D0EC8A1}"/>
              </a:ext>
            </a:extLst>
          </p:cNvPr>
          <p:cNvSpPr txBox="1"/>
          <p:nvPr/>
        </p:nvSpPr>
        <p:spPr>
          <a:xfrm>
            <a:off x="847271" y="2490406"/>
            <a:ext cx="4920357" cy="3775393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433705" indent="-421640">
              <a:lnSpc>
                <a:spcPct val="100000"/>
              </a:lnSpc>
              <a:spcBef>
                <a:spcPts val="600"/>
              </a:spcBef>
              <a:buFont typeface="Calibri"/>
              <a:buAutoNum type="arabicPeriod"/>
              <a:tabLst>
                <a:tab pos="433705" algn="l"/>
                <a:tab pos="434340" algn="l"/>
              </a:tabLst>
            </a:pPr>
            <a:r>
              <a:rPr lang="es-ES" sz="2000" spc="-5" dirty="0">
                <a:solidFill>
                  <a:srgbClr val="FFFFFF"/>
                </a:solidFill>
                <a:latin typeface="Arial MT"/>
                <a:cs typeface="Arial MT"/>
              </a:rPr>
              <a:t>Python</a:t>
            </a:r>
            <a:endParaRPr sz="20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1229995" algn="l"/>
              </a:tabLst>
            </a:pPr>
            <a:r>
              <a:rPr lang="es-ES" sz="1600" spc="-5" dirty="0">
                <a:solidFill>
                  <a:srgbClr val="FFFFFF"/>
                </a:solidFill>
                <a:latin typeface="Arial MT"/>
                <a:cs typeface="Arial MT"/>
              </a:rPr>
              <a:t>Lenguaje de programación</a:t>
            </a:r>
            <a:endParaRPr sz="1600" dirty="0">
              <a:latin typeface="Arial MT"/>
              <a:cs typeface="Arial MT"/>
            </a:endParaRPr>
          </a:p>
          <a:p>
            <a:pPr marL="1229360" lvl="1" indent="-339090">
              <a:lnSpc>
                <a:spcPts val="1910"/>
              </a:lnSpc>
              <a:spcBef>
                <a:spcPts val="95"/>
              </a:spcBef>
              <a:buAutoNum type="arabicPeriod"/>
              <a:tabLst>
                <a:tab pos="1229995" algn="l"/>
              </a:tabLst>
            </a:pPr>
            <a:r>
              <a:rPr lang="es-ES" sz="1600" spc="-5" dirty="0">
                <a:solidFill>
                  <a:srgbClr val="FFFFFF"/>
                </a:solidFill>
                <a:latin typeface="Arial MT"/>
                <a:cs typeface="Arial MT"/>
              </a:rPr>
              <a:t>¿Por qué Python?</a:t>
            </a:r>
            <a:endParaRPr sz="1600" dirty="0">
              <a:latin typeface="Arial MT"/>
              <a:cs typeface="Arial MT"/>
            </a:endParaRPr>
          </a:p>
          <a:p>
            <a:pPr marL="433705" indent="-421640">
              <a:lnSpc>
                <a:spcPts val="2390"/>
              </a:lnSpc>
              <a:buFont typeface="Calibri"/>
              <a:buAutoNum type="arabicPeriod"/>
              <a:tabLst>
                <a:tab pos="433705" algn="l"/>
                <a:tab pos="434340" algn="l"/>
              </a:tabLst>
            </a:pPr>
            <a:r>
              <a:rPr lang="es-ES" sz="2000" spc="-5" dirty="0">
                <a:solidFill>
                  <a:srgbClr val="FFFFFF"/>
                </a:solidFill>
                <a:latin typeface="Arial MT"/>
                <a:cs typeface="Arial MT"/>
              </a:rPr>
              <a:t>IDE</a:t>
            </a:r>
            <a:endParaRPr sz="20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1229995" algn="l"/>
              </a:tabLst>
            </a:pPr>
            <a:r>
              <a:rPr lang="es-ES" sz="1600" spc="-5" dirty="0">
                <a:solidFill>
                  <a:srgbClr val="FFFFFF"/>
                </a:solidFill>
                <a:latin typeface="Arial MT"/>
                <a:cs typeface="Arial MT"/>
              </a:rPr>
              <a:t>¿Qué es un IDE?</a:t>
            </a:r>
            <a:endParaRPr sz="16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229995" algn="l"/>
              </a:tabLst>
            </a:pPr>
            <a:r>
              <a:rPr lang="es-ES" sz="1600" spc="-5" dirty="0">
                <a:solidFill>
                  <a:srgbClr val="FFFFFF"/>
                </a:solidFill>
                <a:latin typeface="Arial MT"/>
                <a:cs typeface="Arial MT"/>
              </a:rPr>
              <a:t>Ventajas de usar un IDE</a:t>
            </a:r>
            <a:endParaRPr sz="16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buAutoNum type="arabicPeriod"/>
              <a:tabLst>
                <a:tab pos="1229995" algn="l"/>
              </a:tabLst>
            </a:pPr>
            <a:r>
              <a:rPr lang="es-ES" sz="1600" spc="-5" dirty="0">
                <a:solidFill>
                  <a:srgbClr val="FFFFFF"/>
                </a:solidFill>
                <a:latin typeface="Arial MT"/>
                <a:cs typeface="Arial MT"/>
              </a:rPr>
              <a:t>CRISP-DM</a:t>
            </a:r>
            <a:endParaRPr sz="1600" dirty="0">
              <a:latin typeface="Arial MT"/>
              <a:cs typeface="Arial MT"/>
            </a:endParaRPr>
          </a:p>
          <a:p>
            <a:pPr marL="433705" indent="-421640">
              <a:lnSpc>
                <a:spcPts val="2390"/>
              </a:lnSpc>
              <a:buFont typeface="Calibri"/>
              <a:buAutoNum type="arabicPeriod"/>
              <a:tabLst>
                <a:tab pos="433705" algn="l"/>
                <a:tab pos="434340" algn="l"/>
              </a:tabLst>
            </a:pPr>
            <a:r>
              <a:rPr lang="es-ES" sz="2000" spc="-5" dirty="0">
                <a:solidFill>
                  <a:srgbClr val="FFFFFF"/>
                </a:solidFill>
                <a:latin typeface="Arial MT"/>
                <a:cs typeface="Arial MT"/>
              </a:rPr>
              <a:t>Variables</a:t>
            </a:r>
          </a:p>
          <a:p>
            <a:pPr marL="433705" indent="-421640">
              <a:lnSpc>
                <a:spcPts val="2390"/>
              </a:lnSpc>
              <a:buFont typeface="Calibri"/>
              <a:buAutoNum type="arabicPeriod"/>
              <a:tabLst>
                <a:tab pos="433705" algn="l"/>
                <a:tab pos="434340" algn="l"/>
              </a:tabLst>
            </a:pPr>
            <a:r>
              <a:rPr lang="es-ES" sz="2000" spc="-5" dirty="0">
                <a:solidFill>
                  <a:srgbClr val="FFFFFF"/>
                </a:solidFill>
                <a:latin typeface="Arial MT"/>
                <a:cs typeface="Arial MT"/>
              </a:rPr>
              <a:t>Funciones</a:t>
            </a:r>
          </a:p>
          <a:p>
            <a:pPr marL="433705" indent="-421640">
              <a:lnSpc>
                <a:spcPts val="2390"/>
              </a:lnSpc>
              <a:buFont typeface="Calibri"/>
              <a:buAutoNum type="arabicPeriod"/>
              <a:tabLst>
                <a:tab pos="433705" algn="l"/>
                <a:tab pos="434340" algn="l"/>
              </a:tabLst>
            </a:pPr>
            <a:r>
              <a:rPr sz="2000" spc="-5" dirty="0" err="1">
                <a:solidFill>
                  <a:srgbClr val="FFFFFF"/>
                </a:solidFill>
                <a:latin typeface="Arial MT"/>
                <a:cs typeface="Arial MT"/>
              </a:rPr>
              <a:t>Librerías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PIP</a:t>
            </a:r>
            <a:endParaRPr sz="20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spcBef>
                <a:spcPts val="400"/>
              </a:spcBef>
              <a:buAutoNum type="arabicPeriod"/>
              <a:tabLst>
                <a:tab pos="1229995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Funciones</a:t>
            </a:r>
            <a:r>
              <a:rPr sz="1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(tipos)</a:t>
            </a:r>
            <a:endParaRPr sz="16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229995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Librerías</a:t>
            </a:r>
            <a:endParaRPr sz="1600" dirty="0">
              <a:latin typeface="Arial MT"/>
              <a:cs typeface="Arial MT"/>
            </a:endParaRPr>
          </a:p>
          <a:p>
            <a:pPr marL="1229360" lvl="1" indent="-339090">
              <a:lnSpc>
                <a:spcPct val="100000"/>
              </a:lnSpc>
              <a:buAutoNum type="arabicPeriod"/>
              <a:tabLst>
                <a:tab pos="1229995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PIP</a:t>
            </a:r>
            <a:endParaRPr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8125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6232A-C89C-6E30-3E2B-7A94D4B3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203219"/>
            <a:ext cx="3755488" cy="609562"/>
          </a:xfrm>
        </p:spPr>
        <p:txBody>
          <a:bodyPr>
            <a:normAutofit fontScale="90000"/>
          </a:bodyPr>
          <a:lstStyle/>
          <a:p>
            <a:r>
              <a:rPr lang="es-ES" dirty="0"/>
              <a:t>DATA FUNDAMENTALS</a:t>
            </a:r>
            <a:br>
              <a:rPr lang="es-ES" dirty="0"/>
            </a:br>
            <a:r>
              <a:rPr lang="es-ES" dirty="0"/>
              <a:t>PIP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860A99-95C7-E112-736F-B4D635AA99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DBEF417B-B385-F4F3-DC00-5024F29B8EC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151718"/>
            <a:ext cx="10502899" cy="439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6725" y="871350"/>
            <a:ext cx="9686290" cy="6558823"/>
            <a:chOff x="626725" y="871350"/>
            <a:chExt cx="9686290" cy="6558823"/>
          </a:xfrm>
        </p:grpSpPr>
        <p:sp>
          <p:nvSpPr>
            <p:cNvPr id="3" name="object 3"/>
            <p:cNvSpPr/>
            <p:nvPr/>
          </p:nvSpPr>
          <p:spPr>
            <a:xfrm>
              <a:off x="626725" y="871350"/>
              <a:ext cx="9686290" cy="5114290"/>
            </a:xfrm>
            <a:custGeom>
              <a:avLst/>
              <a:gdLst/>
              <a:ahLst/>
              <a:cxnLst/>
              <a:rect l="l" t="t" r="r" b="b"/>
              <a:pathLst>
                <a:path w="9686290" h="5114290">
                  <a:moveTo>
                    <a:pt x="9686099" y="5114099"/>
                  </a:moveTo>
                  <a:lnTo>
                    <a:pt x="0" y="5114099"/>
                  </a:lnTo>
                  <a:lnTo>
                    <a:pt x="0" y="0"/>
                  </a:lnTo>
                  <a:lnTo>
                    <a:pt x="9686099" y="0"/>
                  </a:lnTo>
                  <a:lnTo>
                    <a:pt x="9686099" y="5114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9175" y="5360450"/>
              <a:ext cx="3103049" cy="20697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5825" y="2341322"/>
              <a:ext cx="2091149" cy="2788199"/>
            </a:xfrm>
            <a:prstGeom prst="ellipse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89929" y="3205789"/>
            <a:ext cx="2972678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3765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latin typeface="Calibri"/>
                <a:cs typeface="Calibri"/>
              </a:rPr>
              <a:t>Contacto: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</a:pPr>
            <a:r>
              <a:rPr lang="es-ES" sz="2800" u="heavy" spc="30" dirty="0">
                <a:solidFill>
                  <a:srgbClr val="607D8B"/>
                </a:solidFill>
                <a:uFill>
                  <a:solidFill>
                    <a:srgbClr val="607D8B"/>
                  </a:solidFill>
                </a:uFill>
                <a:latin typeface="Verdana"/>
                <a:cs typeface="Verdana"/>
                <a:hlinkClick r:id="rId4"/>
              </a:rPr>
              <a:t>luis@lubay.es</a:t>
            </a:r>
            <a:endParaRPr sz="28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93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Fundamentals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Python</a:t>
            </a:r>
          </a:p>
          <a:p>
            <a:r>
              <a:rPr lang="es-ES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DA37D-2EA2-08FD-FABE-3070E007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BB21ED-B2DA-DD7A-4CA5-1D3B172089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607DB4-E551-3F0E-B017-F261B143A2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1AC8FAF-36BA-2830-1B57-A37B6DF92CDC}"/>
              </a:ext>
            </a:extLst>
          </p:cNvPr>
          <p:cNvSpPr txBox="1">
            <a:spLocks/>
          </p:cNvSpPr>
          <p:nvPr/>
        </p:nvSpPr>
        <p:spPr>
          <a:xfrm>
            <a:off x="613242" y="804069"/>
            <a:ext cx="8981608" cy="4437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Selección del lenguaje de programación</a:t>
            </a:r>
          </a:p>
        </p:txBody>
      </p:sp>
      <p:pic>
        <p:nvPicPr>
          <p:cNvPr id="6" name="Picture 2" descr="10 Best Programming Languages of 2020 You should know (Updated) | Devsaran">
            <a:extLst>
              <a:ext uri="{FF2B5EF4-FFF2-40B4-BE49-F238E27FC236}">
                <a16:creationId xmlns:a16="http://schemas.microsoft.com/office/drawing/2014/main" id="{CC71FAFF-6B4F-9680-304B-D5B7B7D8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31" y="1476093"/>
            <a:ext cx="8275638" cy="51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29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79C5E1-D6DB-A4E3-4BE8-7709960178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5868A56-53D6-8FF4-A0C9-EABF953FB482}"/>
              </a:ext>
            </a:extLst>
          </p:cNvPr>
          <p:cNvSpPr txBox="1">
            <a:spLocks/>
          </p:cNvSpPr>
          <p:nvPr/>
        </p:nvSpPr>
        <p:spPr>
          <a:xfrm>
            <a:off x="615496" y="958033"/>
            <a:ext cx="8981608" cy="44371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/>
              <a:t>¿Por qué Python?</a:t>
            </a:r>
            <a:endParaRPr lang="es-ES" spc="-5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67EC942-456B-17E7-6E68-4D815EE83FBE}"/>
              </a:ext>
            </a:extLst>
          </p:cNvPr>
          <p:cNvSpPr txBox="1">
            <a:spLocks/>
          </p:cNvSpPr>
          <p:nvPr/>
        </p:nvSpPr>
        <p:spPr>
          <a:xfrm>
            <a:off x="615496" y="1998233"/>
            <a:ext cx="10710626" cy="4551225"/>
          </a:xfrm>
          <a:prstGeom prst="rect">
            <a:avLst/>
          </a:prstGeom>
        </p:spPr>
        <p:txBody>
          <a:bodyPr vert="horz" lIns="81058" tIns="40529" rIns="81058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837" i="1" cap="none" dirty="0"/>
              <a:t>Lenguaje de </a:t>
            </a:r>
            <a:r>
              <a:rPr lang="es-ES" sz="2837" b="1" i="1" cap="none" dirty="0"/>
              <a:t>alto nivel</a:t>
            </a:r>
            <a:r>
              <a:rPr lang="es-ES" sz="2837" i="1" cap="none" dirty="0"/>
              <a:t>, fácil de aprender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Expresivo</a:t>
            </a:r>
            <a:r>
              <a:rPr lang="es-ES" sz="2837" i="1" cap="none" dirty="0"/>
              <a:t> y </a:t>
            </a:r>
            <a:r>
              <a:rPr lang="es-ES" sz="2837" b="1" i="1" cap="none" dirty="0"/>
              <a:t>legible</a:t>
            </a:r>
          </a:p>
          <a:p>
            <a:pPr>
              <a:lnSpc>
                <a:spcPct val="150000"/>
              </a:lnSpc>
            </a:pPr>
            <a:r>
              <a:rPr lang="es-ES" sz="2837" i="1" cap="none" dirty="0"/>
              <a:t>Sintaxis elegante y </a:t>
            </a:r>
            <a:r>
              <a:rPr lang="es-ES" sz="2837" i="1" cap="none" dirty="0" err="1"/>
              <a:t>tipado</a:t>
            </a:r>
            <a:r>
              <a:rPr lang="es-ES" sz="2837" i="1" cap="none" dirty="0"/>
              <a:t> dinámico y fuerte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 err="1"/>
              <a:t>Multiparadigma</a:t>
            </a:r>
            <a:endParaRPr lang="es-ES" sz="2837" b="1" i="1" cap="none" dirty="0"/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Interpretado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Multiplataforma</a:t>
            </a:r>
          </a:p>
          <a:p>
            <a:pPr>
              <a:lnSpc>
                <a:spcPct val="150000"/>
              </a:lnSpc>
            </a:pPr>
            <a:r>
              <a:rPr lang="es-ES" sz="2837" b="1" i="1" cap="none" dirty="0"/>
              <a:t>“APRENDER A MONTAR EN BICICLETA”</a:t>
            </a:r>
          </a:p>
          <a:p>
            <a:pPr>
              <a:lnSpc>
                <a:spcPct val="150000"/>
              </a:lnSpc>
            </a:pPr>
            <a:endParaRPr lang="es-ES" sz="2837" i="1" cap="none" dirty="0"/>
          </a:p>
        </p:txBody>
      </p:sp>
      <p:pic>
        <p:nvPicPr>
          <p:cNvPr id="8" name="Picture 2" descr="Qué es Python? El lenguaje de Programación Padre">
            <a:extLst>
              <a:ext uri="{FF2B5EF4-FFF2-40B4-BE49-F238E27FC236}">
                <a16:creationId xmlns:a16="http://schemas.microsoft.com/office/drawing/2014/main" id="{82E36082-BCFF-97EB-3D19-3D1BA685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36" y="1998233"/>
            <a:ext cx="6775450" cy="423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C8DAB3-14FA-F28D-5059-FDD9B0D9F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278EC8-5155-7CAB-04E5-5368A78719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8E2C34-0E83-EC25-FB0B-3AE0FC3992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68C7B63-F056-EF35-A5D6-FC35B6C79C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Picture 10" descr="Monitor de computadora aislado en el fondo blanco 625963 Vector en Vecteezy">
            <a:extLst>
              <a:ext uri="{FF2B5EF4-FFF2-40B4-BE49-F238E27FC236}">
                <a16:creationId xmlns:a16="http://schemas.microsoft.com/office/drawing/2014/main" id="{0E5CAD4B-3E35-F48C-090E-6E74AED89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t="14753" r="10284" b="19847"/>
          <a:stretch/>
        </p:blipFill>
        <p:spPr bwMode="auto">
          <a:xfrm>
            <a:off x="450850" y="2197100"/>
            <a:ext cx="4343400" cy="36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5">
            <a:extLst>
              <a:ext uri="{FF2B5EF4-FFF2-40B4-BE49-F238E27FC236}">
                <a16:creationId xmlns:a16="http://schemas.microsoft.com/office/drawing/2014/main" id="{4DD1FDEB-4774-DCCC-3D6D-8E65EC9FB18A}"/>
              </a:ext>
            </a:extLst>
          </p:cNvPr>
          <p:cNvSpPr txBox="1">
            <a:spLocks/>
          </p:cNvSpPr>
          <p:nvPr/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/>
              <a:t>Aprender un lenguaje de programación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8E87D3A-F2E6-CC94-DDB0-588565CE4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3900"/>
            <a:ext cx="3229854" cy="1122507"/>
          </a:xfrm>
          <a:prstGeom prst="rect">
            <a:avLst/>
          </a:prstGeom>
        </p:spPr>
      </p:pic>
      <p:pic>
        <p:nvPicPr>
          <p:cNvPr id="11" name="Picture 12" descr="Un mundo (digital) de unos y ceros | Esfera TIC | Recurso educativo 764809  - Tiching">
            <a:extLst>
              <a:ext uri="{FF2B5EF4-FFF2-40B4-BE49-F238E27FC236}">
                <a16:creationId xmlns:a16="http://schemas.microsoft.com/office/drawing/2014/main" id="{F25DFDC9-42AC-2254-5184-4BEA37FA0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36" y="3263900"/>
            <a:ext cx="2245014" cy="112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45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IDE:</a:t>
            </a:r>
          </a:p>
          <a:p>
            <a:r>
              <a:rPr lang="es-ES" dirty="0"/>
              <a:t>¿Qué es un IDE?</a:t>
            </a:r>
          </a:p>
          <a:p>
            <a:endParaRPr lang="es-ES" dirty="0"/>
          </a:p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22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22556-330B-1A81-027A-F0C14880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C77047-CA2A-2D28-C4D5-EDE7F8238F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C93BED-04EB-0764-EC6D-8A4C861CDC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2" descr="What is Python Shell - My Blog">
            <a:extLst>
              <a:ext uri="{FF2B5EF4-FFF2-40B4-BE49-F238E27FC236}">
                <a16:creationId xmlns:a16="http://schemas.microsoft.com/office/drawing/2014/main" id="{53052FF0-7D27-644E-9B19-B3CE6AEF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563309"/>
            <a:ext cx="6851650" cy="352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47083C1B-7F3F-79ED-F872-168C228FC647}"/>
              </a:ext>
            </a:extLst>
          </p:cNvPr>
          <p:cNvSpPr txBox="1">
            <a:spLocks/>
          </p:cNvSpPr>
          <p:nvPr/>
        </p:nvSpPr>
        <p:spPr>
          <a:xfrm>
            <a:off x="717924" y="2684219"/>
            <a:ext cx="4990726" cy="750985"/>
          </a:xfrm>
          <a:prstGeom prst="rect">
            <a:avLst/>
          </a:prstGeom>
        </p:spPr>
        <p:txBody>
          <a:bodyPr/>
          <a:lstStyle>
            <a:lvl1pPr marL="258227" indent="-258227" algn="l" defTabSz="1032906" rtl="0" eaLnBrk="1" latinLnBrk="0" hangingPunct="1">
              <a:lnSpc>
                <a:spcPct val="90000"/>
              </a:lnSpc>
              <a:spcBef>
                <a:spcPts val="1130"/>
              </a:spcBef>
              <a:buFont typeface="Arial" panose="020B0604020202020204" pitchFamily="34" charset="0"/>
              <a:buChar char="•"/>
              <a:defRPr sz="31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4680" indent="-258227" algn="l" defTabSz="1032906" rtl="0" eaLnBrk="1" latinLnBrk="0" hangingPunct="1">
              <a:lnSpc>
                <a:spcPct val="90000"/>
              </a:lnSpc>
              <a:spcBef>
                <a:spcPts val="565"/>
              </a:spcBef>
              <a:buFont typeface="Arial" panose="020B0604020202020204" pitchFamily="34" charset="0"/>
              <a:buChar char="•"/>
              <a:defRPr sz="271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133" indent="-258227" algn="l" defTabSz="1032906" rtl="0" eaLnBrk="1" latinLnBrk="0" hangingPunct="1">
              <a:lnSpc>
                <a:spcPct val="90000"/>
              </a:lnSpc>
              <a:spcBef>
                <a:spcPts val="565"/>
              </a:spcBef>
              <a:buFont typeface="Arial" panose="020B0604020202020204" pitchFamily="34" charset="0"/>
              <a:buChar char="•"/>
              <a:defRPr sz="225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7586" indent="-258227" algn="l" defTabSz="1032906" rtl="0" eaLnBrk="1" latinLnBrk="0" hangingPunct="1">
              <a:lnSpc>
                <a:spcPct val="90000"/>
              </a:lnSpc>
              <a:spcBef>
                <a:spcPts val="565"/>
              </a:spcBef>
              <a:buFont typeface="Arial" panose="020B0604020202020204" pitchFamily="34" charset="0"/>
              <a:buChar char="•"/>
              <a:defRPr sz="2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4039" indent="-258227" algn="l" defTabSz="1032906" rtl="0" eaLnBrk="1" latinLnBrk="0" hangingPunct="1">
              <a:lnSpc>
                <a:spcPct val="90000"/>
              </a:lnSpc>
              <a:spcBef>
                <a:spcPts val="565"/>
              </a:spcBef>
              <a:buFont typeface="Arial" panose="020B0604020202020204" pitchFamily="34" charset="0"/>
              <a:buChar char="•"/>
              <a:defRPr sz="2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0492" indent="-258227" algn="l" defTabSz="1032906" rtl="0" eaLnBrk="1" latinLnBrk="0" hangingPunct="1">
              <a:lnSpc>
                <a:spcPct val="90000"/>
              </a:lnSpc>
              <a:spcBef>
                <a:spcPts val="565"/>
              </a:spcBef>
              <a:buFont typeface="Arial" panose="020B0604020202020204" pitchFamily="34" charset="0"/>
              <a:buChar char="•"/>
              <a:defRPr sz="2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6945" indent="-258227" algn="l" defTabSz="1032906" rtl="0" eaLnBrk="1" latinLnBrk="0" hangingPunct="1">
              <a:lnSpc>
                <a:spcPct val="90000"/>
              </a:lnSpc>
              <a:spcBef>
                <a:spcPts val="565"/>
              </a:spcBef>
              <a:buFont typeface="Arial" panose="020B0604020202020204" pitchFamily="34" charset="0"/>
              <a:buChar char="•"/>
              <a:defRPr sz="2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3398" indent="-258227" algn="l" defTabSz="1032906" rtl="0" eaLnBrk="1" latinLnBrk="0" hangingPunct="1">
              <a:lnSpc>
                <a:spcPct val="90000"/>
              </a:lnSpc>
              <a:spcBef>
                <a:spcPts val="565"/>
              </a:spcBef>
              <a:buFont typeface="Arial" panose="020B0604020202020204" pitchFamily="34" charset="0"/>
              <a:buChar char="•"/>
              <a:defRPr sz="2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852" indent="-258227" algn="l" defTabSz="1032906" rtl="0" eaLnBrk="1" latinLnBrk="0" hangingPunct="1">
              <a:lnSpc>
                <a:spcPct val="90000"/>
              </a:lnSpc>
              <a:spcBef>
                <a:spcPts val="565"/>
              </a:spcBef>
              <a:buFont typeface="Arial" panose="020B0604020202020204" pitchFamily="34" charset="0"/>
              <a:buChar char="•"/>
              <a:defRPr sz="20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/>
              <a:t>Es un software que nos permite desarrollar de una forma </a:t>
            </a:r>
            <a:r>
              <a:rPr lang="es-ES" sz="2400"/>
              <a:t>más fácil. </a:t>
            </a:r>
            <a:endParaRPr lang="es-ES" sz="1800"/>
          </a:p>
          <a:p>
            <a:br>
              <a:rPr lang="es-ES" sz="1800"/>
            </a:br>
            <a:endParaRPr lang="es-ES" sz="1800"/>
          </a:p>
          <a:p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3A871FF-049F-7E0A-99F6-E8BD8ECEB121}"/>
              </a:ext>
            </a:extLst>
          </p:cNvPr>
          <p:cNvSpPr txBox="1">
            <a:spLocks/>
          </p:cNvSpPr>
          <p:nvPr/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¿Qué es un IDE?</a:t>
            </a:r>
            <a:endParaRPr lang="es-E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1FBF839-D69D-1E9D-ED3C-DABF1F1E9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22" y="749249"/>
            <a:ext cx="2751555" cy="275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eany - Wikipedia">
            <a:extLst>
              <a:ext uri="{FF2B5EF4-FFF2-40B4-BE49-F238E27FC236}">
                <a16:creationId xmlns:a16="http://schemas.microsoft.com/office/drawing/2014/main" id="{ADD5D02F-D761-1254-D85D-50CF9C424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3857864"/>
            <a:ext cx="31115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81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30730-4B4A-151A-58FF-3BEDECB0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1FD9D2-040C-3121-366D-F7DFC1AAA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Data Fundamentals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424E5C-9DE7-DF3B-A882-052F76735B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E9015E-FF1A-5587-CAA2-FBC58393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1497636"/>
            <a:ext cx="9899650" cy="556855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CB433A1-062D-D4DD-7E93-BB26A7CA9C39}"/>
              </a:ext>
            </a:extLst>
          </p:cNvPr>
          <p:cNvSpPr txBox="1">
            <a:spLocks/>
          </p:cNvSpPr>
          <p:nvPr/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10329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3288D4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Ventajas de usar un IDE:</a:t>
            </a:r>
            <a:br>
              <a:rPr lang="es-ES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364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9" ma:contentTypeDescription="Crear nuevo documento." ma:contentTypeScope="" ma:versionID="c011828baa0279ab6739422c274b5564">
  <xsd:schema xmlns:xsd="http://www.w3.org/2001/XMLSchema" xmlns:xs="http://www.w3.org/2001/XMLSchema" xmlns:p="http://schemas.microsoft.com/office/2006/metadata/properties" xmlns:ns2="c9cba1bf-ad18-487f-b0a8-cc7dc3f65a2e" targetNamespace="http://schemas.microsoft.com/office/2006/metadata/properties" ma:root="true" ma:fieldsID="4cfa1a5b409fbe8244f8b211864872b6" ns2:_="">
    <xsd:import namespace="c9cba1bf-ad18-487f-b0a8-cc7dc3f65a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E8013A-07DA-4152-B51A-7841E31009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3BD8EB-22AB-416D-8E7B-6DEE12F7E7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56D60-0AD0-4E67-9D1C-1371275BECF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</TotalTime>
  <Words>316</Words>
  <Application>Microsoft Office PowerPoint</Application>
  <PresentationFormat>Personalizado</PresentationFormat>
  <Paragraphs>85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MT</vt:lpstr>
      <vt:lpstr>Calibri</vt:lpstr>
      <vt:lpstr>Calibri Light</vt:lpstr>
      <vt:lpstr>Helvetica Neue</vt:lpstr>
      <vt:lpstr>Verdana</vt:lpstr>
      <vt:lpstr>Office Theme</vt:lpstr>
      <vt:lpstr>Presentación de PowerPoint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DATA FUNDAMENTALS PIP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cp:lastModifiedBy>Sastre Roca Luis</cp:lastModifiedBy>
  <cp:revision>27</cp:revision>
  <dcterms:created xsi:type="dcterms:W3CDTF">2021-05-28T10:18:10Z</dcterms:created>
  <dcterms:modified xsi:type="dcterms:W3CDTF">2022-11-14T19:41:56Z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</Properties>
</file>